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7" r:id="rId3"/>
    <p:sldId id="993" r:id="rId4"/>
    <p:sldId id="998" r:id="rId5"/>
    <p:sldId id="999" r:id="rId6"/>
    <p:sldId id="1001" r:id="rId7"/>
    <p:sldId id="995" r:id="rId8"/>
    <p:sldId id="1000" r:id="rId9"/>
    <p:sldId id="1010" r:id="rId10"/>
    <p:sldId id="1011" r:id="rId11"/>
    <p:sldId id="1002" r:id="rId12"/>
    <p:sldId id="1003" r:id="rId13"/>
    <p:sldId id="1004" r:id="rId14"/>
    <p:sldId id="1005" r:id="rId15"/>
    <p:sldId id="1007" r:id="rId16"/>
    <p:sldId id="988" r:id="rId17"/>
    <p:sldId id="100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Put on your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coat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9989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	B. is	C. can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是系动词，不能接动词原形。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是情态动词，表示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能，会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，后接动词原形。句意为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9888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76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 This is a teddy.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a dog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a box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Is this a teddy?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2780928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可知，前句是疑问句，排除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选项；再根据答句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不是。这是一个泰迪熊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8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691"/>
            <a:ext cx="11485848" cy="203132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we know from the poem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飞绝，万径人踪灭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从这句诗中我们能知道什么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hot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cold.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nice.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89523" y="1687039"/>
            <a:ext cx="3168352" cy="578345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35010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根据常识可知，这句诗表达了天气的寒冷。故选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6557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71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493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判断下列图片与所给句子或对话是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Put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 your beanie, Lingling.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63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0677" y="2022112"/>
            <a:ext cx="576064" cy="576064"/>
          </a:xfrm>
          <a:prstGeom prst="rect">
            <a:avLst/>
          </a:prstGeom>
        </p:spPr>
      </p:pic>
      <p:pic>
        <p:nvPicPr>
          <p:cNvPr id="4" name="e09.jpg" descr="id:21474963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1975981"/>
            <a:ext cx="576064" cy="576064"/>
          </a:xfrm>
          <a:prstGeom prst="rect">
            <a:avLst/>
          </a:prstGeom>
        </p:spPr>
      </p:pic>
      <p:pic>
        <p:nvPicPr>
          <p:cNvPr id="5" name="r32a.jpg" descr="id:21474963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1818" y="2615427"/>
            <a:ext cx="576064" cy="576064"/>
          </a:xfrm>
          <a:prstGeom prst="rect">
            <a:avLst/>
          </a:prstGeom>
        </p:spPr>
      </p:pic>
      <p:pic>
        <p:nvPicPr>
          <p:cNvPr id="6" name="r297.jpg" descr="id:214749632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486694" y="2480037"/>
            <a:ext cx="1109447" cy="12961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816" y="2556507"/>
            <a:ext cx="668275" cy="6609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34566" y="3776181"/>
            <a:ext cx="10945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图片为外套，与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戴上你的小便帽，玲玲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不符。故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ea typeface="Times New Roman" panose="02020603050405020304" pitchFamily="18" charset="0"/>
              </a:rPr>
              <a:t>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1550" y="3704173"/>
            <a:ext cx="668275" cy="66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4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7484"/>
            <a:ext cx="11485848" cy="2595839"/>
          </a:xfrm>
        </p:spPr>
        <p:txBody>
          <a:bodyPr/>
          <a:lstStyle/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Put on your scarf.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It’s cold.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32a.jpg" descr="id:21474963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576064" cy="576064"/>
          </a:xfrm>
          <a:prstGeom prst="rect">
            <a:avLst/>
          </a:prstGeom>
        </p:spPr>
      </p:pic>
      <p:pic>
        <p:nvPicPr>
          <p:cNvPr id="4" name="r298.jpg" descr="id:2147496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14686" y="1124744"/>
            <a:ext cx="799434" cy="1440160"/>
          </a:xfrm>
          <a:prstGeom prst="rect">
            <a:avLst/>
          </a:prstGeom>
        </p:spPr>
      </p:pic>
      <p:pic>
        <p:nvPicPr>
          <p:cNvPr id="5" name="r300.jpg" descr="id:21474963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486694" y="3425339"/>
            <a:ext cx="1875501" cy="1515829"/>
          </a:xfrm>
          <a:prstGeom prst="rect">
            <a:avLst/>
          </a:prstGeom>
        </p:spPr>
      </p:pic>
      <p:pic>
        <p:nvPicPr>
          <p:cNvPr id="6" name="r32a.jpg" descr="id:21474963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356992"/>
            <a:ext cx="576064" cy="5760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57" y="1454074"/>
            <a:ext cx="653588" cy="67561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3328114"/>
            <a:ext cx="653588" cy="67561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90550" y="2761764"/>
            <a:ext cx="11665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图片为戴上围巾的动作，与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戴上你的围巾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相符。故画</a:t>
            </a:r>
            <a:r>
              <a:rPr lang="en-US" altLang="zh-CN">
                <a:ea typeface="楷体" panose="02010609060101010101" pitchFamily="49" charset="-122"/>
              </a:rPr>
              <a:t>     </a:t>
            </a:r>
            <a:r>
              <a:rPr lang="en-US" altLang="zh-CN" smtClean="0">
                <a:ea typeface="楷体" panose="02010609060101010101" pitchFamily="49" charset="-122"/>
              </a:rPr>
              <a:t>  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62558" y="4994012"/>
            <a:ext cx="10873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图片为女孩在寒风中发抖，与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天气寒冷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相符。故画</a:t>
            </a:r>
            <a:r>
              <a:rPr lang="en-US" altLang="zh-CN">
                <a:ea typeface="楷体" panose="02010609060101010101" pitchFamily="49" charset="-122"/>
              </a:rPr>
              <a:t>   </a:t>
            </a:r>
            <a:r>
              <a:rPr lang="en-US" altLang="zh-CN" smtClean="0">
                <a:ea typeface="楷体" panose="02010609060101010101" pitchFamily="49" charset="-122"/>
              </a:rPr>
              <a:t>     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1710" y="2708920"/>
            <a:ext cx="653588" cy="6756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5526" y="4869160"/>
            <a:ext cx="653588" cy="67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07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K.eps" descr="id:2147490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089232" cy="21615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805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1069630"/>
            <a:ext cx="10955710" cy="77519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36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097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 is nice.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Yes. It’s my sweater.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Yes, Yang Ling.		D. Is this your sweater?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It’s cold. Put on your sweater,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F. Thank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81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f85.jpg" descr="id:21474963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3356992"/>
            <a:ext cx="10884535" cy="27139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18742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15686" y="350100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0750" y="4437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59702" y="44371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90750" y="54260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578702" y="53732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XK.eps" descr="id:21474906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2294" y="897934"/>
            <a:ext cx="11089232" cy="2161540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406574" y="96465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097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 is nice.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Yes. It’s my sweater.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Yes, Yang Ling.		D. Is this your sweater?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It’s cold. Put on your sweater, Su Hai.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F. Thank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684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根据所给图片和选项可知，这是杨玲和苏海之间的对话。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是杨玲说的话；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是苏海说的话。杨玲手指着毛衣，首先问：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这是你的毛衣吗？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苏海回答：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是的。它是我的毛衣。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杨玲说：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它很漂亮。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出于礼貌，苏海会说：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再根据剩下的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选项可知，杨玲应该是建议苏海穿上毛衣，然后苏海接受她的建议。故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 B A F E 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768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pic>
        <p:nvPicPr>
          <p:cNvPr id="4" name="r287.jpg" descr="id:21474961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2780928"/>
            <a:ext cx="1461536" cy="1503294"/>
          </a:xfrm>
          <a:prstGeom prst="rect">
            <a:avLst/>
          </a:prstGeom>
        </p:spPr>
      </p:pic>
      <p:pic>
        <p:nvPicPr>
          <p:cNvPr id="5" name="r287a.jpg" descr="id:214749611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67014" y="2780928"/>
            <a:ext cx="1470410" cy="1512168"/>
          </a:xfrm>
          <a:prstGeom prst="rect">
            <a:avLst/>
          </a:prstGeom>
        </p:spPr>
      </p:pic>
      <p:pic>
        <p:nvPicPr>
          <p:cNvPr id="6" name="r288.jpg" descr="id:21474961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103318" y="2636912"/>
            <a:ext cx="1681811" cy="1535657"/>
          </a:xfrm>
          <a:prstGeom prst="rect">
            <a:avLst/>
          </a:prstGeom>
        </p:spPr>
      </p:pic>
      <p:pic>
        <p:nvPicPr>
          <p:cNvPr id="7" name="r288a.jpg" descr="id:214749613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27654" y="2564904"/>
            <a:ext cx="1251585" cy="160972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34766" y="429309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blue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759502" y="4149080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scarf</a:t>
            </a:r>
            <a:endParaRPr lang="zh-CN" altLang="en-US"/>
          </a:p>
        </p:txBody>
      </p:sp>
      <p:sp>
        <p:nvSpPr>
          <p:cNvPr id="11" name="椭圆 10"/>
          <p:cNvSpPr/>
          <p:nvPr/>
        </p:nvSpPr>
        <p:spPr bwMode="auto">
          <a:xfrm>
            <a:off x="729110" y="2708920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9335566" y="2708920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89.jpg" descr="id:21474961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1484784"/>
            <a:ext cx="1034801" cy="1368152"/>
          </a:xfrm>
          <a:prstGeom prst="rect">
            <a:avLst/>
          </a:prstGeom>
        </p:spPr>
      </p:pic>
      <p:pic>
        <p:nvPicPr>
          <p:cNvPr id="4" name="r289a.jpg" descr="id:21474961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1556792"/>
            <a:ext cx="1250765" cy="1440160"/>
          </a:xfrm>
          <a:prstGeom prst="rect">
            <a:avLst/>
          </a:prstGeom>
        </p:spPr>
      </p:pic>
      <p:pic>
        <p:nvPicPr>
          <p:cNvPr id="5" name="r290a.jpg" descr="id:21474961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75326" y="1412777"/>
            <a:ext cx="1323792" cy="1296144"/>
          </a:xfrm>
          <a:prstGeom prst="rect">
            <a:avLst/>
          </a:prstGeom>
        </p:spPr>
      </p:pic>
      <p:pic>
        <p:nvPicPr>
          <p:cNvPr id="6" name="r290.jpg" descr="id:214749616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767614" y="1484784"/>
            <a:ext cx="1216678" cy="9490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350790" y="2564904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beanie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71470" y="2564904"/>
            <a:ext cx="1165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puppy</a:t>
            </a: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3502918" y="1700808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6383238" y="1628800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54507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                           B. 	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                       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r291.jpg" descr="id:214749616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342678" y="3193812"/>
            <a:ext cx="1055596" cy="1760572"/>
          </a:xfrm>
          <a:prstGeom prst="rect">
            <a:avLst/>
          </a:prstGeom>
        </p:spPr>
      </p:pic>
      <p:pic>
        <p:nvPicPr>
          <p:cNvPr id="13" name="r291a.jpg" descr="id:214749617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150990" y="3284984"/>
            <a:ext cx="1289032" cy="1224137"/>
          </a:xfrm>
          <a:prstGeom prst="rect">
            <a:avLst/>
          </a:prstGeom>
        </p:spPr>
      </p:pic>
      <p:pic>
        <p:nvPicPr>
          <p:cNvPr id="14" name="r292.jpg" descr="id:2147496182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7103318" y="3337828"/>
            <a:ext cx="1305042" cy="1402810"/>
          </a:xfrm>
          <a:prstGeom prst="rect">
            <a:avLst/>
          </a:prstGeom>
        </p:spPr>
      </p:pic>
      <p:pic>
        <p:nvPicPr>
          <p:cNvPr id="15" name="r292a.jpg" descr="id:2147496189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10127654" y="3193812"/>
            <a:ext cx="1165225" cy="176339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278782" y="4777988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peach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543478" y="4849996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endParaRPr lang="zh-CN" altLang="en-US"/>
          </a:p>
        </p:txBody>
      </p:sp>
      <p:sp>
        <p:nvSpPr>
          <p:cNvPr id="18" name="椭圆 17"/>
          <p:cNvSpPr/>
          <p:nvPr/>
        </p:nvSpPr>
        <p:spPr bwMode="auto">
          <a:xfrm>
            <a:off x="3502918" y="3573016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9263558" y="3625860"/>
            <a:ext cx="504056" cy="7200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6" grpId="0"/>
      <p:bldP spid="17" grpId="0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判断下列句子与所听内容是否相符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61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836712"/>
            <a:ext cx="585912" cy="585912"/>
          </a:xfrm>
          <a:prstGeom prst="rect">
            <a:avLst/>
          </a:prstGeom>
        </p:spPr>
      </p:pic>
      <p:pic>
        <p:nvPicPr>
          <p:cNvPr id="4" name="e09.jpg" descr="id:214749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1484784"/>
            <a:ext cx="577362" cy="57736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422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beanie?	</a:t>
            </a:r>
          </a:p>
          <a:p>
            <a:pPr indent="63023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draw.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your coat.	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r32a.jpg" descr="id:214749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204864"/>
            <a:ext cx="504056" cy="504056"/>
          </a:xfrm>
          <a:prstGeom prst="rect">
            <a:avLst/>
          </a:prstGeom>
        </p:spPr>
      </p:pic>
      <p:pic>
        <p:nvPicPr>
          <p:cNvPr id="7" name="r32a.jpg" descr="id:214749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855936"/>
            <a:ext cx="504056" cy="504056"/>
          </a:xfrm>
          <a:prstGeom prst="rect">
            <a:avLst/>
          </a:prstGeom>
        </p:spPr>
      </p:pic>
      <p:pic>
        <p:nvPicPr>
          <p:cNvPr id="8" name="r32a.jpg" descr="id:214749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3501008"/>
            <a:ext cx="504056" cy="50405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849761" y="2204864"/>
            <a:ext cx="2829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beanie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71070" y="2852936"/>
            <a:ext cx="2029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can dance.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871070" y="3501008"/>
            <a:ext cx="2759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my coat.</a:t>
            </a:r>
            <a:endParaRPr lang="zh-CN" altLang="en-US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sweater.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Robot Roy.	</a:t>
            </a:r>
          </a:p>
          <a:p>
            <a:pPr indent="630238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good friend.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r32a.jpg" descr="id:214749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102950"/>
            <a:ext cx="521308" cy="521308"/>
          </a:xfrm>
          <a:prstGeom prst="rect">
            <a:avLst/>
          </a:prstGeom>
        </p:spPr>
      </p:pic>
      <p:pic>
        <p:nvPicPr>
          <p:cNvPr id="14" name="r32a.jpg" descr="id:214749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7696" y="4797152"/>
            <a:ext cx="521308" cy="521308"/>
          </a:xfrm>
          <a:prstGeom prst="rect">
            <a:avLst/>
          </a:prstGeom>
        </p:spPr>
      </p:pic>
      <p:pic>
        <p:nvPicPr>
          <p:cNvPr id="15" name="r32a.jpg" descr="id:214749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7948" y="5448224"/>
            <a:ext cx="521308" cy="52130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891249" y="4149080"/>
            <a:ext cx="2932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Put on your scarf.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943078" y="4797152"/>
            <a:ext cx="2551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I’m Robot Roy.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943078" y="5445224"/>
            <a:ext cx="3706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good friend.</a:t>
            </a:r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74" y="2132856"/>
            <a:ext cx="544045" cy="60318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74" y="2826307"/>
            <a:ext cx="544045" cy="58544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74" y="3429000"/>
            <a:ext cx="544045" cy="58544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74" y="4077072"/>
            <a:ext cx="544045" cy="5854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444" y="4725144"/>
            <a:ext cx="544045" cy="60318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322" y="5381842"/>
            <a:ext cx="544045" cy="60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5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010" y="1953163"/>
            <a:ext cx="8280920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491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为下列图片选择相对应的单词。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algn="ctr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robot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sweater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beanie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scarf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73243"/>
            <a:ext cx="10956790" cy="23399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14686" y="438227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18942" y="4346679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23198" y="438227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27454" y="440143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31710" y="438227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37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图为小便帽，与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图为一个女孩在跳舞的场景，与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图为围巾，与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图为毛衣，与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图为机器人，与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选项匹配。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25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1540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box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my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862" y="1181649"/>
            <a:ext cx="7822584" cy="73518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25768" y="26725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386104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，是可数名词，一般不单独在句中使用，前面需加上冠词，或者其他修饰词。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是人名，可以单独使用。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不能单独使用，后面需加上名词。句意为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84995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 scarf.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2130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on	B. no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穿上，戴上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，后面接衣物。句意为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戴上你的围巾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8256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39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11521280" cy="37444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8998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祈使句</a:t>
            </a:r>
            <a:endParaRPr lang="zh-CN" altLang="zh-CN" sz="13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祈使句是英语中的一种重要句式，祈使句是用于表达命令、请求、劝告、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警告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、禁止等语气的句子。它的主语通常是第二人称 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b="1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，但在句子中一般省略，以动词原形开头，句末通常用感叹号或句号。</a:t>
            </a:r>
            <a:endParaRPr lang="zh-CN" altLang="zh-CN" sz="130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96" y="1361020"/>
            <a:ext cx="2172863" cy="74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7035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1077</Words>
  <Application>Microsoft Office PowerPoint</Application>
  <PresentationFormat>自定义</PresentationFormat>
  <Paragraphs>84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2025-06-30T07:21:13Z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